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7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9" r:id="rId39"/>
    <p:sldId id="300" r:id="rId40"/>
    <p:sldId id="301" r:id="rId41"/>
    <p:sldId id="302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1" autoAdjust="0"/>
    <p:restoredTop sz="94660"/>
  </p:normalViewPr>
  <p:slideViewPr>
    <p:cSldViewPr>
      <p:cViewPr varScale="1">
        <p:scale>
          <a:sx n="64" d="100"/>
          <a:sy n="64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9B44C-87F2-4AED-9821-E18750ED5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Cryptorchidism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13360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IN" sz="2800" b="1" dirty="0" smtClean="0"/>
              <a:t>Dr Nitin Sharma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b="1" dirty="0" smtClean="0"/>
              <a:t>M B </a:t>
            </a:r>
            <a:r>
              <a:rPr lang="en-IN" sz="2800" b="1" dirty="0" err="1" smtClean="0"/>
              <a:t>B</a:t>
            </a:r>
            <a:r>
              <a:rPr lang="en-IN" sz="2800" b="1" dirty="0" smtClean="0"/>
              <a:t> S(Gold medallist), M S(Gen Surgery),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b="1" dirty="0" smtClean="0"/>
              <a:t>M. Ch. (Paediatric Surgery)(Gold Medallist), AIIMS, New Delhi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b="1" dirty="0" smtClean="0"/>
              <a:t>FISPU, FMAS</a:t>
            </a:r>
            <a:endParaRPr lang="en-US" sz="2800" b="1" dirty="0" smtClean="0"/>
          </a:p>
        </p:txBody>
      </p:sp>
      <p:pic>
        <p:nvPicPr>
          <p:cNvPr id="8196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2286000"/>
            <a:ext cx="6246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PEDIATRIC NECK MASSES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Branchial system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Sixth </a:t>
            </a:r>
            <a:r>
              <a:rPr lang="en-US" altLang="en-US" dirty="0" err="1" smtClean="0"/>
              <a:t>Branchial</a:t>
            </a:r>
            <a:r>
              <a:rPr lang="en-US" altLang="en-US" dirty="0" smtClean="0"/>
              <a:t> Arch</a:t>
            </a:r>
          </a:p>
          <a:p>
            <a:pPr lvl="1" eaLnBrk="1" hangingPunct="1"/>
            <a:r>
              <a:rPr lang="en-US" altLang="en-US" dirty="0" smtClean="0"/>
              <a:t>Muscles- remaining/intrinsic laryngeal musculature</a:t>
            </a:r>
          </a:p>
          <a:p>
            <a:pPr lvl="1" eaLnBrk="1" hangingPunct="1"/>
            <a:r>
              <a:rPr lang="en-US" altLang="en-US" dirty="0" smtClean="0"/>
              <a:t>Nerve- </a:t>
            </a:r>
            <a:r>
              <a:rPr lang="en-US" altLang="en-US" b="1" i="1" dirty="0" smtClean="0"/>
              <a:t>Recurrent Laryngeal Nerve</a:t>
            </a:r>
          </a:p>
          <a:p>
            <a:pPr lvl="1" eaLnBrk="1" hangingPunct="1"/>
            <a:r>
              <a:rPr lang="en-US" altLang="en-US" dirty="0" smtClean="0"/>
              <a:t>Artery- Pulmonary Artery and </a:t>
            </a:r>
            <a:r>
              <a:rPr lang="en-US" altLang="en-US" dirty="0" err="1" smtClean="0"/>
              <a:t>ductus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arteriosus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Branchial system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err="1" smtClean="0"/>
              <a:t>Epipericardial</a:t>
            </a:r>
            <a:r>
              <a:rPr lang="en-US" altLang="en-US" dirty="0" smtClean="0"/>
              <a:t> ridge- </a:t>
            </a:r>
            <a:r>
              <a:rPr lang="en-US" altLang="en-US" dirty="0" err="1" smtClean="0"/>
              <a:t>mesodermal</a:t>
            </a:r>
            <a:r>
              <a:rPr lang="en-US" altLang="en-US" dirty="0" smtClean="0"/>
              <a:t> elements of the </a:t>
            </a:r>
            <a:r>
              <a:rPr lang="en-US" altLang="en-US" dirty="0" err="1" smtClean="0"/>
              <a:t>sternocleidomastoid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trapezius</a:t>
            </a:r>
            <a:r>
              <a:rPr lang="en-US" altLang="en-US" dirty="0" smtClean="0"/>
              <a:t>, and lingual and </a:t>
            </a:r>
            <a:r>
              <a:rPr lang="en-US" altLang="en-US" dirty="0" err="1" smtClean="0"/>
              <a:t>infrahyoid</a:t>
            </a:r>
            <a:r>
              <a:rPr lang="en-US" altLang="en-US" dirty="0" smtClean="0"/>
              <a:t> musculature. </a:t>
            </a:r>
          </a:p>
          <a:p>
            <a:pPr lvl="1" eaLnBrk="1" hangingPunct="1"/>
            <a:r>
              <a:rPr lang="en-US" altLang="en-US" dirty="0" smtClean="0"/>
              <a:t>Nerve- hypoglossal and spinal accessory nerve</a:t>
            </a:r>
          </a:p>
          <a:p>
            <a:pPr eaLnBrk="1" hangingPunct="1"/>
            <a:r>
              <a:rPr lang="en-US" altLang="en-US" dirty="0" smtClean="0"/>
              <a:t>Cervical Sinus of His</a:t>
            </a:r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Thyroid Gland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z="2800" dirty="0" smtClean="0"/>
              <a:t>Endoderm of the floor of mouth between the 1</a:t>
            </a:r>
            <a:r>
              <a:rPr lang="en-US" altLang="en-US" sz="2800" baseline="30000" dirty="0" smtClean="0"/>
              <a:t>st</a:t>
            </a:r>
            <a:r>
              <a:rPr lang="en-US" altLang="en-US" sz="2800" dirty="0" smtClean="0"/>
              <a:t> and 2</a:t>
            </a:r>
            <a:r>
              <a:rPr lang="en-US" altLang="en-US" sz="2800" baseline="30000" dirty="0" smtClean="0"/>
              <a:t>nd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archs</a:t>
            </a:r>
            <a:r>
              <a:rPr lang="en-US" altLang="en-US" sz="2800" dirty="0" smtClean="0"/>
              <a:t>.</a:t>
            </a:r>
          </a:p>
          <a:p>
            <a:pPr eaLnBrk="1" hangingPunct="1"/>
            <a:r>
              <a:rPr lang="en-US" altLang="en-US" sz="2800" dirty="0" smtClean="0"/>
              <a:t>Descends as a </a:t>
            </a:r>
            <a:r>
              <a:rPr lang="en-US" altLang="en-US" sz="2800" dirty="0" err="1" smtClean="0"/>
              <a:t>bilobed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diverticulum</a:t>
            </a:r>
            <a:r>
              <a:rPr lang="en-US" altLang="en-US" sz="2800" dirty="0" smtClean="0"/>
              <a:t> from the foramen </a:t>
            </a:r>
            <a:r>
              <a:rPr lang="en-US" altLang="en-US" sz="2800" dirty="0" err="1" smtClean="0"/>
              <a:t>cecum</a:t>
            </a:r>
            <a:r>
              <a:rPr lang="en-US" altLang="en-US" sz="2800" dirty="0" smtClean="0"/>
              <a:t> around the 4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week to rest by the 7-8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week.</a:t>
            </a:r>
          </a:p>
        </p:txBody>
      </p:sp>
      <p:pic>
        <p:nvPicPr>
          <p:cNvPr id="19460" name="Picture 5" descr="TGD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600200"/>
            <a:ext cx="3438525" cy="4840288"/>
          </a:xfrm>
          <a:noFill/>
        </p:spPr>
      </p:pic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edical college\classes\Neck swellings\thyroglossal du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9276" y="1600200"/>
            <a:ext cx="4558974" cy="42672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Neck Masses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4035552" cy="4495800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Midline Neck Masses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Thyroid nodules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Cervical </a:t>
            </a:r>
            <a:r>
              <a:rPr lang="en-US" altLang="en-US" sz="2400" dirty="0" err="1" smtClean="0"/>
              <a:t>Lymphadenopathy</a:t>
            </a: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err="1" smtClean="0"/>
              <a:t>Thyroglossal</a:t>
            </a:r>
            <a:r>
              <a:rPr lang="en-US" altLang="en-US" sz="2400" dirty="0" smtClean="0"/>
              <a:t> Duct cyst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Thymus gland anomalies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Plunging </a:t>
            </a:r>
            <a:r>
              <a:rPr lang="en-US" altLang="en-US" sz="2400" dirty="0" err="1" smtClean="0"/>
              <a:t>ranula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Lateral Neck Masses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err="1" smtClean="0"/>
              <a:t>Branchial</a:t>
            </a:r>
            <a:r>
              <a:rPr lang="en-US" altLang="en-US" sz="2400" dirty="0" smtClean="0"/>
              <a:t> cleft anomalies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err="1" smtClean="0"/>
              <a:t>Laryngoceles</a:t>
            </a: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err="1" smtClean="0"/>
              <a:t>Dermoid</a:t>
            </a:r>
            <a:r>
              <a:rPr lang="en-US" altLang="en-US" sz="2400" dirty="0" smtClean="0"/>
              <a:t> and </a:t>
            </a:r>
            <a:r>
              <a:rPr lang="en-US" altLang="en-US" sz="2400" dirty="0" err="1" smtClean="0"/>
              <a:t>Teratoid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Cysts</a:t>
            </a:r>
          </a:p>
          <a:p>
            <a:pPr lvl="1" eaLnBrk="1" hangingPunct="1">
              <a:lnSpc>
                <a:spcPct val="80000"/>
              </a:lnSpc>
            </a:pPr>
            <a:r>
              <a:rPr lang="en-IN" altLang="en-US" sz="2400" dirty="0" err="1" smtClean="0"/>
              <a:t>Lymphangioma</a:t>
            </a:r>
            <a:r>
              <a:rPr lang="en-IN" altLang="en-US" sz="2400" dirty="0" smtClean="0"/>
              <a:t> and </a:t>
            </a:r>
            <a:r>
              <a:rPr lang="en-IN" altLang="en-US" sz="2400" dirty="0" err="1" smtClean="0"/>
              <a:t>Hemangioma</a:t>
            </a:r>
            <a:endParaRPr lang="en-US" altLang="en-US" sz="2400" dirty="0" smtClean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Midline Neck Masses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4035552" cy="2514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Thyroid nodules</a:t>
            </a:r>
          </a:p>
          <a:p>
            <a:pPr eaLnBrk="1" hangingPunct="1"/>
            <a:r>
              <a:rPr lang="en-US" altLang="en-US" dirty="0" err="1" smtClean="0"/>
              <a:t>Thyroglossal</a:t>
            </a:r>
            <a:r>
              <a:rPr lang="en-US" altLang="en-US" dirty="0" smtClean="0"/>
              <a:t> duct cyst</a:t>
            </a:r>
          </a:p>
          <a:p>
            <a:pPr eaLnBrk="1" hangingPunct="1"/>
            <a:r>
              <a:rPr lang="en-US" altLang="en-US" dirty="0" smtClean="0"/>
              <a:t>Cervical </a:t>
            </a:r>
            <a:r>
              <a:rPr lang="en-US" altLang="en-US" dirty="0" err="1" smtClean="0"/>
              <a:t>Thymic</a:t>
            </a:r>
            <a:r>
              <a:rPr lang="en-US" altLang="en-US" dirty="0" smtClean="0"/>
              <a:t> Cyst</a:t>
            </a:r>
          </a:p>
          <a:p>
            <a:pPr eaLnBrk="1" hangingPunct="1"/>
            <a:r>
              <a:rPr lang="en-US" altLang="en-US" dirty="0" smtClean="0"/>
              <a:t>Plunging </a:t>
            </a:r>
            <a:r>
              <a:rPr lang="en-US" altLang="en-US" dirty="0" err="1" smtClean="0"/>
              <a:t>ranula</a:t>
            </a:r>
            <a:endParaRPr lang="en-US" altLang="en-US" dirty="0" smtClean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Thyroglossal Duct Cyst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Most common congenital midline mass</a:t>
            </a:r>
          </a:p>
          <a:p>
            <a:pPr eaLnBrk="1" hangingPunct="1"/>
            <a:r>
              <a:rPr lang="en-US" altLang="en-US" sz="2400" dirty="0" smtClean="0"/>
              <a:t>Asymptomatic mass at or below the hyoid bone that elevates with tongue protrusion.</a:t>
            </a:r>
          </a:p>
          <a:p>
            <a:pPr eaLnBrk="1" hangingPunct="1"/>
            <a:r>
              <a:rPr lang="en-US" altLang="en-US" sz="2400" dirty="0" smtClean="0"/>
              <a:t>Ectopic thyroid tissue vs. </a:t>
            </a:r>
            <a:r>
              <a:rPr lang="en-US" altLang="en-US" sz="2400" dirty="0" err="1" smtClean="0"/>
              <a:t>thyroglossal</a:t>
            </a:r>
            <a:r>
              <a:rPr lang="en-US" altLang="en-US" sz="2400" dirty="0" smtClean="0"/>
              <a:t> duct cyst?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</p:txBody>
      </p:sp>
      <p:pic>
        <p:nvPicPr>
          <p:cNvPr id="26628" name="Picture 5" descr="TGD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600200"/>
            <a:ext cx="3481388" cy="5029200"/>
          </a:xfrm>
          <a:noFill/>
        </p:spPr>
      </p:pic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Thyroglossal Duct Cyst</a:t>
            </a:r>
          </a:p>
        </p:txBody>
      </p:sp>
      <p:pic>
        <p:nvPicPr>
          <p:cNvPr id="27651" name="Picture 3" descr="pedneckpics-td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82988" y="2603500"/>
            <a:ext cx="2970212" cy="2943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Thyroglossal Duct Cyst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z="2800" dirty="0" smtClean="0"/>
              <a:t>1-2% have Ectopic Thyroid glands so imaging is indicated to document presence of a normal or ectopic thyroid gland</a:t>
            </a:r>
          </a:p>
          <a:p>
            <a:pPr eaLnBrk="1" hangingPunct="1"/>
            <a:r>
              <a:rPr lang="en-US" altLang="en-US" sz="2800" dirty="0" smtClean="0"/>
              <a:t>Simple Excision leads to high recurrence rate</a:t>
            </a:r>
          </a:p>
          <a:p>
            <a:pPr eaLnBrk="1" hangingPunct="1"/>
            <a:r>
              <a:rPr lang="en-US" altLang="en-US" sz="2800" dirty="0" err="1" smtClean="0"/>
              <a:t>Sistrunk</a:t>
            </a:r>
            <a:r>
              <a:rPr lang="en-US" altLang="en-US" sz="2800" dirty="0" smtClean="0"/>
              <a:t> Procedure</a:t>
            </a:r>
          </a:p>
          <a:p>
            <a:pPr eaLnBrk="1" hangingPunct="1"/>
            <a:r>
              <a:rPr lang="en-US" altLang="en-US" sz="2800" dirty="0" smtClean="0"/>
              <a:t>Patients at high risk for recurrence- Modified </a:t>
            </a:r>
            <a:r>
              <a:rPr lang="en-US" altLang="en-US" sz="2800" dirty="0" err="1" smtClean="0"/>
              <a:t>Sistrunk</a:t>
            </a:r>
            <a:r>
              <a:rPr lang="en-US" altLang="en-US" sz="2800" dirty="0" smtClean="0"/>
              <a:t> Procedure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Cervical Thymic Cysts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Failure of involution of the cervical </a:t>
            </a:r>
            <a:r>
              <a:rPr lang="en-US" altLang="en-US" dirty="0" err="1" smtClean="0"/>
              <a:t>thymopharyngeal</a:t>
            </a:r>
            <a:r>
              <a:rPr lang="en-US" altLang="en-US" dirty="0" smtClean="0"/>
              <a:t> ducts.</a:t>
            </a:r>
          </a:p>
          <a:p>
            <a:pPr eaLnBrk="1" hangingPunct="1"/>
            <a:r>
              <a:rPr lang="en-US" altLang="en-US" dirty="0" smtClean="0"/>
              <a:t>Firm, mobile masses found in the lower aspects of the neck.</a:t>
            </a:r>
          </a:p>
          <a:p>
            <a:pPr eaLnBrk="1" hangingPunct="1"/>
            <a:r>
              <a:rPr lang="en-US" altLang="en-US" dirty="0" smtClean="0"/>
              <a:t>CXR, CT scan</a:t>
            </a:r>
          </a:p>
          <a:p>
            <a:pPr eaLnBrk="1" hangingPunct="1"/>
            <a:r>
              <a:rPr lang="en-US" altLang="en-US" dirty="0" smtClean="0"/>
              <a:t>Surgical Excision- Inferior limit of dissection is the </a:t>
            </a:r>
            <a:r>
              <a:rPr lang="en-US" altLang="en-US" dirty="0" err="1" smtClean="0"/>
              <a:t>brachiocephalic</a:t>
            </a:r>
            <a:r>
              <a:rPr lang="en-US" altLang="en-US" dirty="0" smtClean="0"/>
              <a:t> v.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Plunging Ranula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z="2800" dirty="0" smtClean="0"/>
              <a:t>Simple </a:t>
            </a:r>
            <a:r>
              <a:rPr lang="en-US" altLang="en-US" sz="2800" dirty="0" err="1" smtClean="0"/>
              <a:t>ranula</a:t>
            </a:r>
            <a:r>
              <a:rPr lang="en-US" altLang="en-US" sz="2800" dirty="0" smtClean="0"/>
              <a:t>- unilateral oral cavity cystic lesion.</a:t>
            </a:r>
          </a:p>
          <a:p>
            <a:pPr eaLnBrk="1" hangingPunct="1"/>
            <a:r>
              <a:rPr lang="en-US" altLang="en-US" sz="2800" dirty="0" smtClean="0"/>
              <a:t>Plunging </a:t>
            </a:r>
            <a:r>
              <a:rPr lang="en-US" altLang="en-US" sz="2800" dirty="0" err="1" smtClean="0"/>
              <a:t>ranula</a:t>
            </a:r>
            <a:r>
              <a:rPr lang="en-US" altLang="en-US" sz="2800" dirty="0" smtClean="0"/>
              <a:t>- pierce the </a:t>
            </a:r>
            <a:r>
              <a:rPr lang="en-US" altLang="en-US" sz="2800" dirty="0" err="1" smtClean="0"/>
              <a:t>mylohyoid</a:t>
            </a:r>
            <a:r>
              <a:rPr lang="en-US" altLang="en-US" sz="2800" dirty="0" smtClean="0"/>
              <a:t> to present as a </a:t>
            </a:r>
            <a:r>
              <a:rPr lang="en-US" altLang="en-US" sz="2800" dirty="0" err="1" smtClean="0"/>
              <a:t>paramedian</a:t>
            </a:r>
            <a:r>
              <a:rPr lang="en-US" altLang="en-US" sz="2800" dirty="0" smtClean="0"/>
              <a:t> or lateral neck mass.</a:t>
            </a:r>
          </a:p>
          <a:p>
            <a:pPr eaLnBrk="1" hangingPunct="1"/>
            <a:r>
              <a:rPr lang="en-US" altLang="en-US" sz="2800" dirty="0" smtClean="0"/>
              <a:t>Cyst aspirate- high protein, amylase levels</a:t>
            </a:r>
          </a:p>
          <a:p>
            <a:pPr eaLnBrk="1" hangingPunct="1"/>
            <a:r>
              <a:rPr lang="en-US" altLang="en-US" sz="2800" dirty="0" smtClean="0"/>
              <a:t>CT scan/MRI</a:t>
            </a:r>
          </a:p>
          <a:p>
            <a:pPr eaLnBrk="1" hangingPunct="1"/>
            <a:r>
              <a:rPr lang="en-US" altLang="en-US" sz="2800" dirty="0" smtClean="0"/>
              <a:t>Treatment is intraoral excision to include the sublingual gland of origin.</a:t>
            </a:r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514600"/>
            <a:ext cx="2816352" cy="2133600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/>
              <a:t>Congenital</a:t>
            </a:r>
          </a:p>
          <a:p>
            <a:r>
              <a:rPr lang="en-IN" dirty="0" smtClean="0"/>
              <a:t>Inflammatory </a:t>
            </a:r>
          </a:p>
          <a:p>
            <a:r>
              <a:rPr lang="en-IN" dirty="0" smtClean="0"/>
              <a:t>Malignant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2514600"/>
            <a:ext cx="3352800" cy="1981200"/>
          </a:xfrm>
          <a:prstGeom prst="rect">
            <a:avLst/>
          </a:prstGeom>
          <a:solidFill>
            <a:schemeClr val="bg2"/>
          </a:solidFill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IN" sz="2900" dirty="0" smtClean="0"/>
              <a:t>Midline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I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Lateral</a:t>
            </a:r>
            <a:r>
              <a:rPr kumimoji="0" lang="en-IN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IN" sz="2900" baseline="0" dirty="0" smtClean="0"/>
              <a:t>Random</a:t>
            </a:r>
            <a:endParaRPr kumimoji="0" lang="en-IN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Plunging Ranula</a:t>
            </a:r>
          </a:p>
        </p:txBody>
      </p:sp>
      <p:pic>
        <p:nvPicPr>
          <p:cNvPr id="35843" name="Picture 3" descr="pedneck-ranul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1905000"/>
            <a:ext cx="3429000" cy="4525963"/>
          </a:xfrm>
          <a:noFill/>
        </p:spPr>
      </p:pic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197" y="-7620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Lateral Neck Masses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err="1" smtClean="0"/>
              <a:t>Branchial</a:t>
            </a:r>
            <a:r>
              <a:rPr lang="en-US" altLang="en-US" dirty="0" smtClean="0"/>
              <a:t> cleft anomalies</a:t>
            </a:r>
          </a:p>
          <a:p>
            <a:pPr eaLnBrk="1" hangingPunct="1"/>
            <a:r>
              <a:rPr lang="en-US" altLang="en-US" dirty="0" err="1" smtClean="0"/>
              <a:t>Laryngoceles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Dermoid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Teratoid</a:t>
            </a:r>
            <a:r>
              <a:rPr lang="en-US" altLang="en-US" dirty="0" smtClean="0"/>
              <a:t> Cysts</a:t>
            </a:r>
          </a:p>
          <a:p>
            <a:pPr eaLnBrk="1" hangingPunct="1"/>
            <a:r>
              <a:rPr lang="en-US" altLang="en-US" dirty="0" err="1" smtClean="0"/>
              <a:t>Sternocleidomastoid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Pseudotumor</a:t>
            </a:r>
            <a:r>
              <a:rPr lang="en-US" altLang="en-US" dirty="0" smtClean="0"/>
              <a:t> of </a:t>
            </a:r>
            <a:r>
              <a:rPr lang="en-US" altLang="en-US" dirty="0" smtClean="0"/>
              <a:t>Infancy</a:t>
            </a:r>
          </a:p>
          <a:p>
            <a:pPr eaLnBrk="1" hangingPunct="1"/>
            <a:r>
              <a:rPr lang="en-IN" altLang="en-US" dirty="0" err="1" smtClean="0"/>
              <a:t>Lymphangiomas</a:t>
            </a:r>
            <a:r>
              <a:rPr lang="en-IN" altLang="en-US" dirty="0" smtClean="0"/>
              <a:t> and </a:t>
            </a:r>
            <a:r>
              <a:rPr lang="en-IN" altLang="en-US" dirty="0" err="1" smtClean="0"/>
              <a:t>hemangiomas</a:t>
            </a:r>
            <a:r>
              <a:rPr lang="en-IN" altLang="en-US" dirty="0" smtClean="0"/>
              <a:t> </a:t>
            </a:r>
            <a:endParaRPr lang="en-US" altLang="en-US" dirty="0" smtClean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First </a:t>
            </a:r>
            <a:r>
              <a:rPr lang="en-US" altLang="en-US" dirty="0" err="1" smtClean="0"/>
              <a:t>Branchial</a:t>
            </a:r>
            <a:r>
              <a:rPr lang="en-US" altLang="en-US" dirty="0" smtClean="0"/>
              <a:t> Cleft Cysts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5407152" cy="44958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Type I</a:t>
            </a:r>
          </a:p>
          <a:p>
            <a:pPr lvl="1" eaLnBrk="1" hangingPunct="1"/>
            <a:r>
              <a:rPr lang="en-US" altLang="en-US" dirty="0" err="1" smtClean="0"/>
              <a:t>Ectodermal</a:t>
            </a:r>
            <a:r>
              <a:rPr lang="en-US" altLang="en-US" dirty="0" smtClean="0"/>
              <a:t> Duplication anomaly of the EAC with </a:t>
            </a:r>
            <a:r>
              <a:rPr lang="en-US" altLang="en-US" dirty="0" err="1" smtClean="0"/>
              <a:t>squamous</a:t>
            </a:r>
            <a:r>
              <a:rPr lang="en-US" altLang="en-US" dirty="0" smtClean="0"/>
              <a:t> epithelium only.</a:t>
            </a:r>
          </a:p>
          <a:p>
            <a:pPr lvl="1" eaLnBrk="1" hangingPunct="1"/>
            <a:r>
              <a:rPr lang="en-US" altLang="en-US" dirty="0" smtClean="0"/>
              <a:t>Parallel to the EAC</a:t>
            </a:r>
          </a:p>
          <a:p>
            <a:pPr lvl="1" eaLnBrk="1" hangingPunct="1"/>
            <a:r>
              <a:rPr lang="en-US" altLang="en-US" dirty="0" err="1" smtClean="0"/>
              <a:t>Pretragal</a:t>
            </a:r>
            <a:r>
              <a:rPr lang="en-US" altLang="en-US" dirty="0" smtClean="0"/>
              <a:t>, post auricular</a:t>
            </a:r>
          </a:p>
          <a:p>
            <a:pPr lvl="1" eaLnBrk="1" hangingPunct="1"/>
            <a:r>
              <a:rPr lang="en-US" altLang="en-US" dirty="0" smtClean="0"/>
              <a:t>Connection with TM or </a:t>
            </a:r>
            <a:r>
              <a:rPr lang="en-US" altLang="en-US" dirty="0" err="1" smtClean="0"/>
              <a:t>Malleus</a:t>
            </a:r>
            <a:r>
              <a:rPr lang="en-US" altLang="en-US" dirty="0" smtClean="0"/>
              <a:t>&gt;</a:t>
            </a:r>
            <a:r>
              <a:rPr lang="en-US" altLang="en-US" dirty="0" err="1" smtClean="0"/>
              <a:t>Incus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Surgical Excision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pic>
        <p:nvPicPr>
          <p:cNvPr id="2050" name="Picture 2" descr="E:\medical college\classes\Neck swelling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133600"/>
            <a:ext cx="3190874" cy="3190874"/>
          </a:xfrm>
          <a:prstGeom prst="rect">
            <a:avLst/>
          </a:prstGeom>
          <a:noFill/>
        </p:spPr>
      </p:pic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First </a:t>
            </a:r>
            <a:r>
              <a:rPr lang="en-US" altLang="en-US" dirty="0" err="1" smtClean="0"/>
              <a:t>Branchial</a:t>
            </a:r>
            <a:r>
              <a:rPr lang="en-US" altLang="en-US" dirty="0" smtClean="0"/>
              <a:t> Cleft Cysts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5102352" cy="4495800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Type II</a:t>
            </a:r>
          </a:p>
          <a:p>
            <a:pPr lvl="1" eaLnBrk="1" hangingPunct="1"/>
            <a:r>
              <a:rPr lang="en-US" altLang="en-US" dirty="0" err="1" smtClean="0"/>
              <a:t>Squamous</a:t>
            </a:r>
            <a:r>
              <a:rPr lang="en-US" altLang="en-US" dirty="0" smtClean="0"/>
              <a:t> epithelium and other </a:t>
            </a:r>
            <a:r>
              <a:rPr lang="en-US" altLang="en-US" dirty="0" err="1" smtClean="0"/>
              <a:t>ectodermal</a:t>
            </a:r>
            <a:r>
              <a:rPr lang="en-US" altLang="en-US" dirty="0" smtClean="0"/>
              <a:t> components</a:t>
            </a:r>
          </a:p>
          <a:p>
            <a:pPr lvl="1" eaLnBrk="1" hangingPunct="1"/>
            <a:r>
              <a:rPr lang="en-US" altLang="en-US" dirty="0" smtClean="0"/>
              <a:t>Anterior neck, superior to hyoid bone.</a:t>
            </a:r>
          </a:p>
          <a:p>
            <a:pPr lvl="1" eaLnBrk="1" hangingPunct="1"/>
            <a:r>
              <a:rPr lang="en-US" altLang="en-US" dirty="0" smtClean="0"/>
              <a:t>Courses over the mandible and through the parotid in variable position to the Facial Nerve.</a:t>
            </a:r>
          </a:p>
          <a:p>
            <a:pPr lvl="1" eaLnBrk="1" hangingPunct="1"/>
            <a:r>
              <a:rPr lang="en-US" altLang="en-US" dirty="0" smtClean="0"/>
              <a:t>Terminates near the EAC bony-cartilaginous junction.</a:t>
            </a:r>
          </a:p>
          <a:p>
            <a:pPr lvl="1" eaLnBrk="1" hangingPunct="1"/>
            <a:r>
              <a:rPr lang="en-US" altLang="en-US" dirty="0" smtClean="0"/>
              <a:t>Surgical excision- superficial </a:t>
            </a:r>
            <a:r>
              <a:rPr lang="en-US" altLang="en-US" dirty="0" err="1" smtClean="0"/>
              <a:t>parotidectomy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3074" name="Picture 2" descr="E:\medical college\classes\Neck swellings\1-s2.0-S1043181017300672-gr4.jpg"/>
          <p:cNvPicPr>
            <a:picLocks noChangeAspect="1" noChangeArrowheads="1"/>
          </p:cNvPicPr>
          <p:nvPr/>
        </p:nvPicPr>
        <p:blipFill>
          <a:blip r:embed="rId2"/>
          <a:srcRect t="49411" r="3761"/>
          <a:stretch>
            <a:fillRect/>
          </a:stretch>
        </p:blipFill>
        <p:spPr bwMode="auto">
          <a:xfrm>
            <a:off x="5638800" y="2133600"/>
            <a:ext cx="3581400" cy="2721504"/>
          </a:xfrm>
          <a:prstGeom prst="rect">
            <a:avLst/>
          </a:prstGeom>
          <a:noFill/>
        </p:spPr>
      </p:pic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First </a:t>
            </a:r>
            <a:r>
              <a:rPr lang="en-US" altLang="en-US" dirty="0" err="1" smtClean="0"/>
              <a:t>Branchial</a:t>
            </a:r>
            <a:r>
              <a:rPr lang="en-US" altLang="en-US" dirty="0" smtClean="0"/>
              <a:t> Cleft Cysts</a:t>
            </a:r>
          </a:p>
        </p:txBody>
      </p:sp>
      <p:pic>
        <p:nvPicPr>
          <p:cNvPr id="39939" name="Picture 6" descr="pedneckpics-1stBC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4850" y="2779713"/>
            <a:ext cx="2173288" cy="2505075"/>
          </a:xfrm>
          <a:noFill/>
        </p:spPr>
      </p:pic>
      <p:pic>
        <p:nvPicPr>
          <p:cNvPr id="39940" name="Picture 8" descr="pedneck-1stBCC-CTte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72100" y="2927350"/>
            <a:ext cx="3351213" cy="2293938"/>
          </a:xfrm>
          <a:noFill/>
        </p:spPr>
      </p:pic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medical college\classes\Neck swellings\4ed140ee167a48f96ee6b219cfcd6b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1" y="1676400"/>
            <a:ext cx="4038600" cy="3581216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Second </a:t>
            </a:r>
            <a:r>
              <a:rPr lang="en-US" altLang="en-US" dirty="0" err="1" smtClean="0"/>
              <a:t>Branchial</a:t>
            </a:r>
            <a:r>
              <a:rPr lang="en-US" altLang="en-US" dirty="0" smtClean="0"/>
              <a:t> Cleft Cysts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4568952" cy="4495800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 smtClean="0"/>
              <a:t>Most Common (90%) </a:t>
            </a:r>
            <a:r>
              <a:rPr lang="en-US" altLang="en-US" sz="2800" dirty="0" err="1" smtClean="0"/>
              <a:t>branchial</a:t>
            </a:r>
            <a:r>
              <a:rPr lang="en-US" altLang="en-US" sz="2800" dirty="0" smtClean="0"/>
              <a:t> anomaly</a:t>
            </a:r>
          </a:p>
          <a:p>
            <a:pPr eaLnBrk="1" hangingPunct="1"/>
            <a:r>
              <a:rPr lang="en-US" altLang="en-US" sz="2800" dirty="0" smtClean="0"/>
              <a:t>Painless, fluctuant mass in anterior triangle</a:t>
            </a:r>
          </a:p>
          <a:p>
            <a:pPr eaLnBrk="1" hangingPunct="1"/>
            <a:r>
              <a:rPr lang="en-US" altLang="en-US" sz="2800" dirty="0" smtClean="0"/>
              <a:t>Inferior-middle 2/3 junction of SCM, deep to </a:t>
            </a:r>
            <a:r>
              <a:rPr lang="en-US" altLang="en-US" sz="2800" dirty="0" err="1" smtClean="0"/>
              <a:t>platysma</a:t>
            </a:r>
            <a:r>
              <a:rPr lang="en-US" altLang="en-US" sz="2800" dirty="0" smtClean="0"/>
              <a:t>, lateral to IX, X, XII, between the internal and external carotid and terminate in  the </a:t>
            </a:r>
            <a:r>
              <a:rPr lang="en-US" altLang="en-US" sz="2800" dirty="0" err="1" smtClean="0"/>
              <a:t>tonsillar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fossa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Surgical treatment: Excision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Second </a:t>
            </a:r>
            <a:r>
              <a:rPr lang="en-US" altLang="en-US" dirty="0" err="1" smtClean="0"/>
              <a:t>Branchial</a:t>
            </a:r>
            <a:r>
              <a:rPr lang="en-US" altLang="en-US" dirty="0" smtClean="0"/>
              <a:t> Cleft Cysts</a:t>
            </a:r>
          </a:p>
        </p:txBody>
      </p:sp>
      <p:pic>
        <p:nvPicPr>
          <p:cNvPr id="41987" name="Picture 8" descr="pedneck-2ndBC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2212975"/>
            <a:ext cx="2608262" cy="3722688"/>
          </a:xfrm>
          <a:noFill/>
        </p:spPr>
      </p:pic>
      <p:pic>
        <p:nvPicPr>
          <p:cNvPr id="41988" name="Picture 9" descr="pedneck-2ndBCC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675313" y="3263900"/>
            <a:ext cx="2746375" cy="2217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Third </a:t>
            </a:r>
            <a:r>
              <a:rPr lang="en-US" altLang="en-US" dirty="0" err="1" smtClean="0"/>
              <a:t>Branchial</a:t>
            </a:r>
            <a:r>
              <a:rPr lang="en-US" altLang="en-US" dirty="0" smtClean="0"/>
              <a:t> Cleft Cysts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4949952" cy="4495800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 smtClean="0"/>
              <a:t>Rare (&lt;2%)</a:t>
            </a:r>
          </a:p>
          <a:p>
            <a:pPr eaLnBrk="1" hangingPunct="1"/>
            <a:r>
              <a:rPr lang="en-US" altLang="en-US" sz="2800" dirty="0" smtClean="0"/>
              <a:t>Similar external presentation to 2</a:t>
            </a:r>
            <a:r>
              <a:rPr lang="en-US" altLang="en-US" sz="2800" baseline="30000" dirty="0" smtClean="0"/>
              <a:t>nd</a:t>
            </a:r>
            <a:r>
              <a:rPr lang="en-US" altLang="en-US" sz="2800" dirty="0" smtClean="0"/>
              <a:t> BCC</a:t>
            </a:r>
          </a:p>
          <a:p>
            <a:pPr eaLnBrk="1" hangingPunct="1"/>
            <a:r>
              <a:rPr lang="en-US" altLang="en-US" sz="2800" dirty="0" smtClean="0"/>
              <a:t>Internal opening is at the </a:t>
            </a:r>
            <a:r>
              <a:rPr lang="en-US" altLang="en-US" sz="2800" dirty="0" err="1" smtClean="0"/>
              <a:t>pyriform</a:t>
            </a:r>
            <a:r>
              <a:rPr lang="en-US" altLang="en-US" sz="2800" dirty="0" smtClean="0"/>
              <a:t> sinus, then courses </a:t>
            </a:r>
            <a:r>
              <a:rPr lang="en-US" altLang="en-US" sz="2800" dirty="0" err="1" smtClean="0"/>
              <a:t>cephalad</a:t>
            </a:r>
            <a:r>
              <a:rPr lang="en-US" altLang="en-US" sz="2800" dirty="0" smtClean="0"/>
              <a:t> to the superior laryngeal nerve through the </a:t>
            </a:r>
            <a:r>
              <a:rPr lang="en-US" altLang="en-US" sz="2800" dirty="0" err="1" smtClean="0"/>
              <a:t>thyrohyoid</a:t>
            </a:r>
            <a:r>
              <a:rPr lang="en-US" altLang="en-US" sz="2800" dirty="0" smtClean="0"/>
              <a:t> membrane, medial to IX, lateral to X, XII, posterior to internal carotid</a:t>
            </a:r>
          </a:p>
          <a:p>
            <a:pPr eaLnBrk="1" hangingPunct="1"/>
            <a:r>
              <a:rPr lang="en-US" altLang="en-US" sz="2800" dirty="0" smtClean="0"/>
              <a:t>Surgical approach must visualize recurrent </a:t>
            </a:r>
            <a:r>
              <a:rPr lang="en-US" altLang="en-US" sz="2800" dirty="0" err="1" smtClean="0"/>
              <a:t>layngeal</a:t>
            </a:r>
            <a:r>
              <a:rPr lang="en-US" altLang="en-US" sz="2800" dirty="0" smtClean="0"/>
              <a:t> nerves- </a:t>
            </a:r>
            <a:r>
              <a:rPr lang="en-US" altLang="en-US" sz="2800" dirty="0" err="1" smtClean="0"/>
              <a:t>Thyoidectomy</a:t>
            </a:r>
            <a:r>
              <a:rPr lang="en-US" altLang="en-US" sz="2800" dirty="0" smtClean="0"/>
              <a:t> incision</a:t>
            </a:r>
          </a:p>
        </p:txBody>
      </p:sp>
      <p:pic>
        <p:nvPicPr>
          <p:cNvPr id="5122" name="Picture 2" descr="E:\medical college\classes\Neck swellings\third cleft cy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1" y="1752600"/>
            <a:ext cx="3657600" cy="3657600"/>
          </a:xfrm>
          <a:prstGeom prst="rect">
            <a:avLst/>
          </a:prstGeom>
          <a:noFill/>
        </p:spPr>
      </p:pic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Third </a:t>
            </a:r>
            <a:r>
              <a:rPr lang="en-US" altLang="en-US" dirty="0" err="1" smtClean="0"/>
              <a:t>Branchial</a:t>
            </a:r>
            <a:r>
              <a:rPr lang="en-US" altLang="en-US" dirty="0" smtClean="0"/>
              <a:t> Cleft Cysts</a:t>
            </a:r>
          </a:p>
        </p:txBody>
      </p:sp>
      <p:pic>
        <p:nvPicPr>
          <p:cNvPr id="44035" name="Picture 5" descr="pedneck-3rdBC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1338" y="2279650"/>
            <a:ext cx="2555875" cy="3589338"/>
          </a:xfrm>
          <a:noFill/>
        </p:spPr>
      </p:pic>
      <p:pic>
        <p:nvPicPr>
          <p:cNvPr id="44036" name="Picture 7" descr="pedneck-3rdBCC-Endos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0325" y="3317875"/>
            <a:ext cx="3814763" cy="1512888"/>
          </a:xfrm>
          <a:noFill/>
        </p:spPr>
      </p:pic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8153400" cy="990600"/>
          </a:xfrm>
        </p:spPr>
        <p:txBody>
          <a:bodyPr/>
          <a:lstStyle/>
          <a:p>
            <a:r>
              <a:rPr lang="en-IN" dirty="0" smtClean="0"/>
              <a:t>Second and third cleft cyst</a:t>
            </a:r>
            <a:endParaRPr lang="en-US" dirty="0"/>
          </a:p>
        </p:txBody>
      </p:sp>
      <p:pic>
        <p:nvPicPr>
          <p:cNvPr id="6146" name="Picture 2" descr="E:\medical college\classes\Neck swellings\third xtr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4038600" cy="4771865"/>
          </a:xfrm>
          <a:prstGeom prst="rect">
            <a:avLst/>
          </a:prstGeom>
          <a:noFill/>
        </p:spPr>
      </p:pic>
      <p:pic>
        <p:nvPicPr>
          <p:cNvPr id="6147" name="Picture 3" descr="E:\medical college\classes\Neck swellings\2nd and third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4418" y="1676400"/>
            <a:ext cx="4394198" cy="4419600"/>
          </a:xfrm>
          <a:prstGeom prst="rect">
            <a:avLst/>
          </a:prstGeom>
          <a:noFill/>
        </p:spPr>
      </p:pic>
      <p:pic>
        <p:nvPicPr>
          <p:cNvPr id="7" name="Picture 4" descr="E:\paperweight\front propos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p Arrow 5"/>
          <p:cNvSpPr/>
          <p:nvPr/>
        </p:nvSpPr>
        <p:spPr>
          <a:xfrm>
            <a:off x="6553200" y="60198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5791200" y="56388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Embryology and Anatomy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err="1" smtClean="0"/>
              <a:t>Branchial</a:t>
            </a:r>
            <a:r>
              <a:rPr lang="en-US" altLang="en-US" dirty="0" smtClean="0"/>
              <a:t> System- 6 pairs of pharyngeal arches separated by </a:t>
            </a:r>
            <a:r>
              <a:rPr lang="en-US" altLang="en-US" dirty="0" err="1" smtClean="0"/>
              <a:t>endodermally</a:t>
            </a:r>
            <a:r>
              <a:rPr lang="en-US" altLang="en-US" dirty="0" smtClean="0"/>
              <a:t> lined pouches and </a:t>
            </a:r>
            <a:r>
              <a:rPr lang="en-US" altLang="en-US" dirty="0" err="1" smtClean="0"/>
              <a:t>ectodermally</a:t>
            </a:r>
            <a:r>
              <a:rPr lang="en-US" altLang="en-US" dirty="0" smtClean="0"/>
              <a:t> lined clefts.</a:t>
            </a:r>
          </a:p>
          <a:p>
            <a:pPr eaLnBrk="1" hangingPunct="1"/>
            <a:r>
              <a:rPr lang="en-US" altLang="en-US" dirty="0" smtClean="0"/>
              <a:t>Each arch consists of a nerve, artery, and cartilaginous structures.</a:t>
            </a:r>
          </a:p>
          <a:p>
            <a:pPr eaLnBrk="1" hangingPunct="1"/>
            <a:r>
              <a:rPr lang="en-US" altLang="en-US" dirty="0" smtClean="0"/>
              <a:t>The remaining neck musculature gains contributions from cervical </a:t>
            </a:r>
            <a:r>
              <a:rPr lang="en-US" altLang="en-US" dirty="0" err="1" smtClean="0"/>
              <a:t>somites</a:t>
            </a:r>
            <a:r>
              <a:rPr lang="en-US" altLang="en-US" dirty="0" smtClean="0"/>
              <a:t>.</a:t>
            </a:r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Fourth </a:t>
            </a:r>
            <a:r>
              <a:rPr lang="en-US" altLang="en-US" dirty="0" err="1" smtClean="0"/>
              <a:t>Branchial</a:t>
            </a:r>
            <a:r>
              <a:rPr lang="en-US" altLang="en-US" dirty="0" smtClean="0"/>
              <a:t> Cleft Cysts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3730752" cy="44958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Courses from </a:t>
            </a:r>
            <a:r>
              <a:rPr lang="en-US" altLang="en-US" dirty="0" err="1" smtClean="0"/>
              <a:t>pyriform</a:t>
            </a:r>
            <a:r>
              <a:rPr lang="en-US" altLang="en-US" dirty="0" smtClean="0"/>
              <a:t> sinus apex caudal to superior laryngeal nerve, to emerge near the </a:t>
            </a:r>
            <a:r>
              <a:rPr lang="en-US" altLang="en-US" dirty="0" err="1" smtClean="0"/>
              <a:t>cricothryoid</a:t>
            </a:r>
            <a:r>
              <a:rPr lang="en-US" altLang="en-US" dirty="0" smtClean="0"/>
              <a:t> joint, and descend superficial to the recurrent laryngeal nerve.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7170" name="Picture 2" descr="E:\medical college\classes\Neck swellings\Fourth-Branchial-Pouch-Cyst-and-Sinus-Tr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828800"/>
            <a:ext cx="4267200" cy="4267200"/>
          </a:xfrm>
          <a:prstGeom prst="rect">
            <a:avLst/>
          </a:prstGeom>
          <a:noFill/>
        </p:spPr>
      </p:pic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medical college\classes\Neck swellings\laryngocele-external-and-inter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2172" y="1524000"/>
            <a:ext cx="3343065" cy="4114800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Laryngoceles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5330952" cy="44958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Congenitally from an enlarged laryngeal </a:t>
            </a:r>
            <a:r>
              <a:rPr lang="en-US" altLang="en-US" dirty="0" err="1" smtClean="0"/>
              <a:t>saccule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Classified as internal, external, or both</a:t>
            </a:r>
          </a:p>
          <a:p>
            <a:pPr eaLnBrk="1" hangingPunct="1"/>
            <a:r>
              <a:rPr lang="en-US" altLang="en-US" dirty="0" smtClean="0"/>
              <a:t>Internal</a:t>
            </a:r>
          </a:p>
          <a:p>
            <a:pPr lvl="1" eaLnBrk="1" hangingPunct="1"/>
            <a:r>
              <a:rPr lang="en-US" altLang="en-US" dirty="0" smtClean="0"/>
              <a:t>Confined to larynx, usually involves the false cord and </a:t>
            </a:r>
            <a:r>
              <a:rPr lang="en-US" altLang="en-US" dirty="0" err="1" smtClean="0"/>
              <a:t>aryepiglottic</a:t>
            </a:r>
            <a:r>
              <a:rPr lang="en-US" altLang="en-US" dirty="0" smtClean="0"/>
              <a:t> fold.</a:t>
            </a:r>
          </a:p>
          <a:p>
            <a:pPr lvl="1" eaLnBrk="1" hangingPunct="1"/>
            <a:r>
              <a:rPr lang="en-US" altLang="en-US" dirty="0" smtClean="0"/>
              <a:t>Hoarseness and respiratory distress vs. neck mass.</a:t>
            </a:r>
          </a:p>
        </p:txBody>
      </p:sp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medical college\classes\Neck swellings\laryngocele-external-and-inter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2843" y="1600200"/>
            <a:ext cx="3281157" cy="4038600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Laryngoceles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5559552" cy="44958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External and Combined </a:t>
            </a:r>
            <a:r>
              <a:rPr lang="en-US" altLang="en-US" dirty="0" err="1" smtClean="0"/>
              <a:t>Laryngoceles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Soft, compressible, lateral neck mass that distends with increases in </a:t>
            </a:r>
            <a:r>
              <a:rPr lang="en-US" altLang="en-US" dirty="0" err="1" smtClean="0"/>
              <a:t>intralaryngeal</a:t>
            </a:r>
            <a:r>
              <a:rPr lang="en-US" altLang="en-US" dirty="0" smtClean="0"/>
              <a:t> pressures.</a:t>
            </a:r>
          </a:p>
          <a:p>
            <a:pPr lvl="1" eaLnBrk="1" hangingPunct="1"/>
            <a:r>
              <a:rPr lang="en-US" altLang="en-US" dirty="0" smtClean="0"/>
              <a:t>Through the </a:t>
            </a:r>
            <a:r>
              <a:rPr lang="en-US" altLang="en-US" dirty="0" err="1" smtClean="0"/>
              <a:t>thyrohyoid</a:t>
            </a:r>
            <a:r>
              <a:rPr lang="en-US" altLang="en-US" dirty="0" smtClean="0"/>
              <a:t> membrane at the entrance of the Superior Laryngeal Nerve.</a:t>
            </a:r>
          </a:p>
          <a:p>
            <a:pPr lvl="1" eaLnBrk="1" hangingPunct="1"/>
            <a:r>
              <a:rPr lang="en-US" altLang="en-US" dirty="0" smtClean="0"/>
              <a:t>CT scan</a:t>
            </a:r>
          </a:p>
          <a:p>
            <a:pPr lvl="1" eaLnBrk="1" hangingPunct="1"/>
            <a:r>
              <a:rPr lang="en-US" altLang="en-US" dirty="0" smtClean="0"/>
              <a:t>Asymptomatic </a:t>
            </a:r>
            <a:r>
              <a:rPr lang="en-US" altLang="en-US" dirty="0" err="1" smtClean="0"/>
              <a:t>vs</a:t>
            </a:r>
            <a:r>
              <a:rPr lang="en-US" altLang="en-US" dirty="0" smtClean="0"/>
              <a:t> Symptomatic </a:t>
            </a:r>
            <a:r>
              <a:rPr lang="en-US" altLang="en-US" dirty="0" err="1" smtClean="0"/>
              <a:t>laryngoceles</a:t>
            </a:r>
            <a:r>
              <a:rPr lang="en-US" altLang="en-US" dirty="0" smtClean="0"/>
              <a:t>.</a:t>
            </a:r>
          </a:p>
        </p:txBody>
      </p:sp>
      <p:pic>
        <p:nvPicPr>
          <p:cNvPr id="6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Laryngoceles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7769352" cy="44958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1-3% of </a:t>
            </a:r>
            <a:r>
              <a:rPr lang="en-US" altLang="en-US" dirty="0" err="1" smtClean="0"/>
              <a:t>Laryngoceles</a:t>
            </a:r>
            <a:r>
              <a:rPr lang="en-US" altLang="en-US" dirty="0" smtClean="0"/>
              <a:t> will harbor an underlying laryngeal carcinoma</a:t>
            </a:r>
          </a:p>
          <a:p>
            <a:pPr eaLnBrk="1" hangingPunct="1"/>
            <a:r>
              <a:rPr lang="en-US" altLang="en-US" dirty="0" smtClean="0"/>
              <a:t>ALL adult patients should undergo direct </a:t>
            </a:r>
            <a:r>
              <a:rPr lang="en-US" altLang="en-US" dirty="0" err="1" smtClean="0"/>
              <a:t>laryngoscopy</a:t>
            </a:r>
            <a:r>
              <a:rPr lang="en-US" altLang="en-US" dirty="0" smtClean="0"/>
              <a:t> at the time of surgical intervention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cs typeface="Times New Roman" pitchFamily="18" charset="0"/>
              </a:rPr>
              <a:t>Tx</a:t>
            </a:r>
            <a:r>
              <a:rPr lang="en-US" sz="2400" dirty="0" smtClean="0">
                <a:cs typeface="Times New Roman" pitchFamily="18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internal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endoscopic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marsupialization</a:t>
            </a:r>
            <a:endParaRPr lang="en-US" sz="28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External or combined  external approach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Dermoid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Teratoid</a:t>
            </a:r>
            <a:r>
              <a:rPr lang="en-US" altLang="en-US" dirty="0" smtClean="0"/>
              <a:t> Cysts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Developmental anomalies composed of different germ cell layers.</a:t>
            </a:r>
          </a:p>
          <a:p>
            <a:pPr eaLnBrk="1" hangingPunct="1"/>
            <a:r>
              <a:rPr lang="en-US" altLang="en-US" dirty="0" smtClean="0"/>
              <a:t>Isolation of </a:t>
            </a:r>
            <a:r>
              <a:rPr lang="en-US" altLang="en-US" dirty="0" err="1" smtClean="0"/>
              <a:t>pluripotent</a:t>
            </a:r>
            <a:r>
              <a:rPr lang="en-US" altLang="en-US" dirty="0" smtClean="0"/>
              <a:t> stem cells or closure of germ cell layers within points of failed embryonic fusion lines.</a:t>
            </a:r>
          </a:p>
          <a:p>
            <a:pPr eaLnBrk="1" hangingPunct="1"/>
            <a:r>
              <a:rPr lang="en-US" altLang="en-US" dirty="0" smtClean="0"/>
              <a:t>Classified according to composition.</a:t>
            </a:r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Dermoid Cysts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Mesoderm and Ectoderm</a:t>
            </a:r>
          </a:p>
          <a:p>
            <a:pPr eaLnBrk="1" hangingPunct="1"/>
            <a:r>
              <a:rPr lang="en-US" altLang="en-US" dirty="0" smtClean="0"/>
              <a:t>Midline, </a:t>
            </a:r>
            <a:r>
              <a:rPr lang="en-US" altLang="en-US" dirty="0" err="1" smtClean="0"/>
              <a:t>paramedian</a:t>
            </a:r>
            <a:r>
              <a:rPr lang="en-US" altLang="en-US" dirty="0" smtClean="0"/>
              <a:t>, painless masses that usually do not elevate with tongue protrusion.</a:t>
            </a:r>
          </a:p>
          <a:p>
            <a:pPr eaLnBrk="1" hangingPunct="1"/>
            <a:r>
              <a:rPr lang="en-US" altLang="en-US" dirty="0" smtClean="0"/>
              <a:t>Commonly misdiagnosed as </a:t>
            </a:r>
            <a:r>
              <a:rPr lang="en-US" altLang="en-US" dirty="0" err="1" smtClean="0"/>
              <a:t>Thyroglossal</a:t>
            </a:r>
            <a:r>
              <a:rPr lang="en-US" altLang="en-US" dirty="0" smtClean="0"/>
              <a:t> Duct Cysts.</a:t>
            </a:r>
          </a:p>
          <a:p>
            <a:pPr eaLnBrk="1" hangingPunct="1"/>
            <a:r>
              <a:rPr lang="en-US" altLang="en-US" dirty="0" smtClean="0"/>
              <a:t>Treatment is simple surgical excision</a:t>
            </a:r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Teratoid Cysts and Teratomas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All three germ cell layers- Endoderm, mesoderm and ectoderm.</a:t>
            </a:r>
          </a:p>
          <a:p>
            <a:pPr eaLnBrk="1" hangingPunct="1"/>
            <a:r>
              <a:rPr lang="en-US" altLang="en-US" dirty="0" smtClean="0"/>
              <a:t>Larger midline masses, present earlier in life.</a:t>
            </a:r>
          </a:p>
          <a:p>
            <a:pPr eaLnBrk="1" hangingPunct="1"/>
            <a:r>
              <a:rPr lang="en-US" altLang="en-US" dirty="0" smtClean="0"/>
              <a:t>20% associated maternal </a:t>
            </a:r>
            <a:r>
              <a:rPr lang="en-US" altLang="en-US" dirty="0" err="1" smtClean="0"/>
              <a:t>polyhydramnios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Unlike adult </a:t>
            </a:r>
            <a:r>
              <a:rPr lang="en-US" altLang="en-US" dirty="0" err="1" smtClean="0"/>
              <a:t>teratomas</a:t>
            </a:r>
            <a:r>
              <a:rPr lang="en-US" altLang="en-US" dirty="0" smtClean="0"/>
              <a:t>, they rarely demonstrate malignant degeneration.</a:t>
            </a:r>
          </a:p>
          <a:p>
            <a:pPr eaLnBrk="1" hangingPunct="1"/>
            <a:r>
              <a:rPr lang="en-US" altLang="en-US" dirty="0" smtClean="0"/>
              <a:t>Surgical excision.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Sternomastoid Tumor of Infancy</a:t>
            </a:r>
            <a:br>
              <a:rPr lang="en-US" altLang="en-US" sz="4000" smtClean="0"/>
            </a:br>
            <a:r>
              <a:rPr lang="en-US" altLang="en-US" sz="4000" smtClean="0"/>
              <a:t>(Psuedotumor)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4645152" cy="44958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Firm mass of the SCM, chin turned away and head tilted toward the mass.</a:t>
            </a:r>
          </a:p>
          <a:p>
            <a:pPr eaLnBrk="1" hangingPunct="1"/>
            <a:r>
              <a:rPr lang="en-US" altLang="en-US" dirty="0" smtClean="0"/>
              <a:t>Hematoma with subsequent fibrotic replacement.</a:t>
            </a:r>
          </a:p>
          <a:p>
            <a:pPr eaLnBrk="1" hangingPunct="1"/>
            <a:r>
              <a:rPr lang="en-US" altLang="en-US" dirty="0" smtClean="0"/>
              <a:t>Ultrasound</a:t>
            </a:r>
          </a:p>
          <a:p>
            <a:pPr eaLnBrk="1" hangingPunct="1"/>
            <a:r>
              <a:rPr lang="en-US" altLang="en-US" dirty="0" smtClean="0"/>
              <a:t>Physical therapy is very successful.</a:t>
            </a:r>
          </a:p>
          <a:p>
            <a:pPr eaLnBrk="1" hangingPunct="1"/>
            <a:r>
              <a:rPr lang="en-US" altLang="en-US" dirty="0" err="1" smtClean="0"/>
              <a:t>Myoplasty</a:t>
            </a:r>
            <a:r>
              <a:rPr lang="en-US" altLang="en-US" dirty="0" smtClean="0"/>
              <a:t> of the SCM only if refractory to PT.</a:t>
            </a:r>
          </a:p>
        </p:txBody>
      </p:sp>
      <p:pic>
        <p:nvPicPr>
          <p:cNvPr id="10242" name="Picture 2" descr="E:\medical college\classes\Neck swellings\sternocleidomastoid tumo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1" y="1676400"/>
            <a:ext cx="3810000" cy="4315592"/>
          </a:xfrm>
          <a:prstGeom prst="rect">
            <a:avLst/>
          </a:prstGeom>
          <a:noFill/>
        </p:spPr>
      </p:pic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en-US" dirty="0" smtClean="0"/>
              <a:t>CYSTIC HYGROMA</a:t>
            </a:r>
            <a:endParaRPr lang="en-IN" dirty="0"/>
          </a:p>
        </p:txBody>
      </p:sp>
      <p:pic>
        <p:nvPicPr>
          <p:cNvPr id="8" name="Content Placeholder 7" descr="imagesCAXLVAF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395708" cy="3086378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62400" y="1600200"/>
            <a:ext cx="4724400" cy="452596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 smtClean="0"/>
              <a:t>Lymphatic malformation </a:t>
            </a:r>
          </a:p>
          <a:p>
            <a:r>
              <a:rPr lang="en-US" dirty="0" smtClean="0"/>
              <a:t>Presentation:</a:t>
            </a:r>
          </a:p>
          <a:p>
            <a:pPr lvl="1"/>
            <a:r>
              <a:rPr lang="en-US" dirty="0" smtClean="0"/>
              <a:t>Variable size masses in neck or shoulder region</a:t>
            </a:r>
          </a:p>
          <a:p>
            <a:pPr lvl="1"/>
            <a:r>
              <a:rPr lang="en-US" dirty="0" smtClean="0"/>
              <a:t>Soft cystic, </a:t>
            </a:r>
            <a:r>
              <a:rPr lang="en-US" dirty="0" err="1" smtClean="0"/>
              <a:t>transilluminant</a:t>
            </a:r>
            <a:endParaRPr lang="en-US" dirty="0" smtClean="0"/>
          </a:p>
          <a:p>
            <a:pPr lvl="1"/>
            <a:r>
              <a:rPr lang="en-US" dirty="0" err="1" smtClean="0"/>
              <a:t>Dystocia</a:t>
            </a:r>
            <a:endParaRPr lang="en-US" dirty="0" smtClean="0"/>
          </a:p>
          <a:p>
            <a:pPr lvl="1"/>
            <a:r>
              <a:rPr lang="en-US" dirty="0" smtClean="0"/>
              <a:t>Rarely respiratory distress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096000"/>
            <a:ext cx="56388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Externally Visible: Spot diagnoses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34711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en-US" dirty="0" smtClean="0"/>
              <a:t>CYSTIC HYGROMA</a:t>
            </a:r>
            <a:endParaRPr lang="en-IN" dirty="0"/>
          </a:p>
        </p:txBody>
      </p:sp>
      <p:pic>
        <p:nvPicPr>
          <p:cNvPr id="6" name="Content Placeholder 5" descr="cystichygromasur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3327400" cy="251460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62400" y="1600200"/>
            <a:ext cx="4724400" cy="452596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 smtClean="0"/>
              <a:t>Dos:</a:t>
            </a:r>
          </a:p>
          <a:p>
            <a:pPr lvl="1"/>
            <a:r>
              <a:rPr lang="en-US" dirty="0" smtClean="0"/>
              <a:t>Rarely require airway support if causing distress</a:t>
            </a:r>
          </a:p>
          <a:p>
            <a:pPr lvl="1"/>
            <a:r>
              <a:rPr lang="en-US" dirty="0" smtClean="0"/>
              <a:t>Investigate</a:t>
            </a:r>
          </a:p>
          <a:p>
            <a:pPr lvl="2"/>
            <a:r>
              <a:rPr lang="en-US" dirty="0" smtClean="0"/>
              <a:t>CT / MRI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Surgical excision</a:t>
            </a:r>
          </a:p>
          <a:p>
            <a:pPr lvl="1"/>
            <a:r>
              <a:rPr lang="en-US" dirty="0" err="1" smtClean="0"/>
              <a:t>Sclerotherapy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95600" y="6096000"/>
            <a:ext cx="56388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Externally Visible: Spot diagnoses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42816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Branchial system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1148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First Branchial arch</a:t>
            </a:r>
          </a:p>
          <a:p>
            <a:pPr lvl="1" eaLnBrk="1" hangingPunct="1"/>
            <a:r>
              <a:rPr lang="en-US" altLang="en-US" smtClean="0"/>
              <a:t>Maxillary and mandibular (Meckel’s) process regress to leave the malleus and incus.</a:t>
            </a:r>
          </a:p>
          <a:p>
            <a:pPr lvl="1" eaLnBrk="1" hangingPunct="1"/>
            <a:r>
              <a:rPr lang="en-US" altLang="en-US" smtClean="0"/>
              <a:t>Ossification around Meckel’s cartilage gives rise to the mandible, sphenomandibular ligament, and anterior malleolar ligaments.</a:t>
            </a:r>
          </a:p>
          <a:p>
            <a:pPr lvl="1" eaLnBrk="1" hangingPunct="1"/>
            <a:r>
              <a:rPr lang="en-US" altLang="en-US" smtClean="0"/>
              <a:t>Muscles- temporalis, masseter, pterygoids, mylohyoid, ant belly of digastric, tensor tympani, tensor veli palatini</a:t>
            </a:r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HEMANGIOMAs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799" y="1589567"/>
            <a:ext cx="3473301" cy="4572000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/>
              <a:t>Do not require any urgent management</a:t>
            </a:r>
          </a:p>
          <a:p>
            <a:r>
              <a:rPr lang="en-IN" dirty="0" smtClean="0"/>
              <a:t>Reassure the parents</a:t>
            </a:r>
          </a:p>
          <a:p>
            <a:endParaRPr lang="en-IN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6096000"/>
            <a:ext cx="56388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Externally Visible: Spot diagnoses</a:t>
            </a:r>
            <a:endParaRPr lang="en-IN" sz="2800" dirty="0"/>
          </a:p>
        </p:txBody>
      </p:sp>
      <p:pic>
        <p:nvPicPr>
          <p:cNvPr id="7" name="Picture 6" descr="capillary_strawberry_haemangi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25706"/>
            <a:ext cx="2514600" cy="1801960"/>
          </a:xfrm>
          <a:prstGeom prst="rect">
            <a:avLst/>
          </a:prstGeom>
        </p:spPr>
      </p:pic>
      <p:pic>
        <p:nvPicPr>
          <p:cNvPr id="9" name="Picture 8" descr="Infantile_Hemangioma-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676400"/>
            <a:ext cx="2362200" cy="1771650"/>
          </a:xfrm>
          <a:prstGeom prst="rect">
            <a:avLst/>
          </a:prstGeom>
        </p:spPr>
      </p:pic>
      <p:pic>
        <p:nvPicPr>
          <p:cNvPr id="10" name="Picture 9" descr="Hemangiom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733800"/>
            <a:ext cx="2514600" cy="18902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6" t="20992" r="41615" b="53972"/>
          <a:stretch/>
        </p:blipFill>
        <p:spPr bwMode="auto">
          <a:xfrm>
            <a:off x="2886635" y="3733800"/>
            <a:ext cx="6161649" cy="190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75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Conclusions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Neck masses are very common</a:t>
            </a:r>
          </a:p>
          <a:p>
            <a:pPr eaLnBrk="1" hangingPunct="1"/>
            <a:r>
              <a:rPr lang="en-US" altLang="en-US" dirty="0" smtClean="0"/>
              <a:t>Approach with History and Physical exam will commonly lead to the correct diagnosis</a:t>
            </a:r>
          </a:p>
          <a:p>
            <a:pPr eaLnBrk="1" hangingPunct="1"/>
            <a:r>
              <a:rPr lang="en-US" altLang="en-US" dirty="0" smtClean="0"/>
              <a:t>An understanding of cervical embryology is crucial in treatment of these masses</a:t>
            </a:r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endParaRPr lang="en-US" dirty="0"/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197" y="0"/>
            <a:ext cx="30688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24855E-7 L -0.45 0.6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Branchial system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z="2800" dirty="0" smtClean="0"/>
              <a:t>First </a:t>
            </a:r>
            <a:r>
              <a:rPr lang="en-US" altLang="en-US" sz="2800" dirty="0" err="1" smtClean="0"/>
              <a:t>Branchial</a:t>
            </a:r>
            <a:r>
              <a:rPr lang="en-US" altLang="en-US" sz="2800" dirty="0" smtClean="0"/>
              <a:t> Arch</a:t>
            </a:r>
          </a:p>
          <a:p>
            <a:pPr eaLnBrk="1" hangingPunct="1"/>
            <a:r>
              <a:rPr lang="en-US" altLang="en-US" sz="2800" dirty="0" smtClean="0"/>
              <a:t>Pouch</a:t>
            </a:r>
          </a:p>
          <a:p>
            <a:pPr lvl="1" eaLnBrk="1" hangingPunct="1"/>
            <a:r>
              <a:rPr lang="en-US" altLang="en-US" sz="2400" dirty="0" err="1" smtClean="0"/>
              <a:t>Eust</a:t>
            </a:r>
            <a:r>
              <a:rPr lang="en-US" altLang="en-US" sz="2400" dirty="0" smtClean="0"/>
              <a:t> tube, mid ear</a:t>
            </a:r>
          </a:p>
          <a:p>
            <a:pPr lvl="1" eaLnBrk="1" hangingPunct="1"/>
            <a:r>
              <a:rPr lang="en-US" altLang="en-US" sz="2400" dirty="0" smtClean="0"/>
              <a:t>Temporal bone</a:t>
            </a:r>
          </a:p>
          <a:p>
            <a:pPr eaLnBrk="1" hangingPunct="1"/>
            <a:r>
              <a:rPr lang="en-US" altLang="en-US" sz="2800" dirty="0" smtClean="0"/>
              <a:t>Cleft</a:t>
            </a:r>
          </a:p>
          <a:p>
            <a:pPr lvl="1" eaLnBrk="1" hangingPunct="1"/>
            <a:r>
              <a:rPr lang="en-US" altLang="en-US" sz="2400" dirty="0" smtClean="0"/>
              <a:t>EAC/TM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lvl="1" eaLnBrk="1" hangingPunct="1"/>
            <a:endParaRPr lang="en-US" altLang="en-US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altLang="en-US" sz="2400" dirty="0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90513" y="3700463"/>
            <a:ext cx="830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2293" name="Picture 6" descr="tadpol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2017713"/>
            <a:ext cx="3729038" cy="4535487"/>
          </a:xfrm>
          <a:noFill/>
        </p:spPr>
      </p:pic>
      <p:pic>
        <p:nvPicPr>
          <p:cNvPr id="6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Branchial system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Second </a:t>
            </a:r>
            <a:r>
              <a:rPr lang="en-US" altLang="en-US" dirty="0" err="1" smtClean="0"/>
              <a:t>Branchial</a:t>
            </a:r>
            <a:r>
              <a:rPr lang="en-US" altLang="en-US" dirty="0" smtClean="0"/>
              <a:t> Arch</a:t>
            </a:r>
          </a:p>
          <a:p>
            <a:pPr lvl="1" eaLnBrk="1" hangingPunct="1"/>
            <a:r>
              <a:rPr lang="en-US" altLang="en-US" dirty="0" smtClean="0"/>
              <a:t>Reichert’s cartilage contributes to the superstructure of the stapes, the upper body and lesser </a:t>
            </a:r>
            <a:r>
              <a:rPr lang="en-US" altLang="en-US" dirty="0" err="1" smtClean="0"/>
              <a:t>cornu</a:t>
            </a:r>
            <a:r>
              <a:rPr lang="en-US" altLang="en-US" dirty="0" smtClean="0"/>
              <a:t> of the hyoid, the </a:t>
            </a:r>
            <a:r>
              <a:rPr lang="en-US" altLang="en-US" dirty="0" err="1" smtClean="0"/>
              <a:t>styloid</a:t>
            </a:r>
            <a:r>
              <a:rPr lang="en-US" altLang="en-US" dirty="0" smtClean="0"/>
              <a:t> process and </a:t>
            </a:r>
            <a:r>
              <a:rPr lang="en-US" altLang="en-US" dirty="0" err="1" smtClean="0"/>
              <a:t>stylohyoid</a:t>
            </a:r>
            <a:r>
              <a:rPr lang="en-US" altLang="en-US" dirty="0" smtClean="0"/>
              <a:t> ligament.</a:t>
            </a:r>
          </a:p>
          <a:p>
            <a:pPr lvl="1" eaLnBrk="1" hangingPunct="1"/>
            <a:r>
              <a:rPr lang="en-US" altLang="en-US" dirty="0" smtClean="0"/>
              <a:t>Muscles- </a:t>
            </a:r>
            <a:r>
              <a:rPr lang="en-US" altLang="en-US" dirty="0" err="1" smtClean="0"/>
              <a:t>platysma</a:t>
            </a:r>
            <a:r>
              <a:rPr lang="en-US" altLang="en-US" dirty="0" smtClean="0"/>
              <a:t>, muscles of facial expression, posterior belly of </a:t>
            </a:r>
            <a:r>
              <a:rPr lang="en-US" altLang="en-US" dirty="0" err="1" smtClean="0"/>
              <a:t>digastric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stylohyoid</a:t>
            </a:r>
            <a:r>
              <a:rPr lang="en-US" altLang="en-US" dirty="0" smtClean="0"/>
              <a:t>, and </a:t>
            </a:r>
            <a:r>
              <a:rPr lang="en-US" altLang="en-US" dirty="0" err="1" smtClean="0"/>
              <a:t>stapedius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Nerve- 7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cranial nerve</a:t>
            </a:r>
          </a:p>
          <a:p>
            <a:pPr lvl="1" eaLnBrk="1" hangingPunct="1"/>
            <a:r>
              <a:rPr lang="en-US" altLang="en-US" dirty="0" smtClean="0"/>
              <a:t>Artery- </a:t>
            </a:r>
            <a:r>
              <a:rPr lang="en-US" altLang="en-US" dirty="0" err="1" smtClean="0"/>
              <a:t>stapedial</a:t>
            </a:r>
            <a:r>
              <a:rPr lang="en-US" altLang="en-US" dirty="0" smtClean="0"/>
              <a:t> artery</a:t>
            </a:r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Branchial system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Third </a:t>
            </a:r>
            <a:r>
              <a:rPr lang="en-US" altLang="en-US" dirty="0" err="1" smtClean="0"/>
              <a:t>Branchial</a:t>
            </a:r>
            <a:r>
              <a:rPr lang="en-US" altLang="en-US" dirty="0" smtClean="0"/>
              <a:t> Arch</a:t>
            </a:r>
          </a:p>
          <a:p>
            <a:pPr lvl="1" eaLnBrk="1" hangingPunct="1"/>
            <a:r>
              <a:rPr lang="en-US" altLang="en-US" dirty="0" smtClean="0"/>
              <a:t>Lower body of the hyoid and greater </a:t>
            </a:r>
            <a:r>
              <a:rPr lang="en-US" altLang="en-US" dirty="0" err="1" smtClean="0"/>
              <a:t>cornu</a:t>
            </a:r>
            <a:r>
              <a:rPr lang="en-US" altLang="en-US" dirty="0" smtClean="0"/>
              <a:t>.</a:t>
            </a:r>
          </a:p>
          <a:p>
            <a:pPr lvl="1" eaLnBrk="1" hangingPunct="1"/>
            <a:r>
              <a:rPr lang="en-US" altLang="en-US" dirty="0" smtClean="0"/>
              <a:t>Muscles- </a:t>
            </a:r>
            <a:r>
              <a:rPr lang="en-US" altLang="en-US" dirty="0" err="1" smtClean="0"/>
              <a:t>stylopharyngeus</a:t>
            </a:r>
            <a:r>
              <a:rPr lang="en-US" altLang="en-US" dirty="0" smtClean="0"/>
              <a:t>, superior and middle pharyngeal constrictors.</a:t>
            </a:r>
          </a:p>
          <a:p>
            <a:pPr lvl="1" eaLnBrk="1" hangingPunct="1"/>
            <a:r>
              <a:rPr lang="en-US" altLang="en-US" dirty="0" smtClean="0"/>
              <a:t>Nerve- 9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cranial nerve</a:t>
            </a:r>
          </a:p>
          <a:p>
            <a:pPr lvl="1" eaLnBrk="1" hangingPunct="1"/>
            <a:r>
              <a:rPr lang="en-US" altLang="en-US" dirty="0" smtClean="0"/>
              <a:t>Artery- common carotid and proximal portions of the internal and external carotid.</a:t>
            </a:r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Branchial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z="2800" dirty="0" smtClean="0"/>
              <a:t>Third </a:t>
            </a:r>
            <a:r>
              <a:rPr lang="en-US" altLang="en-US" sz="2800" dirty="0" err="1" smtClean="0"/>
              <a:t>Branchial</a:t>
            </a:r>
            <a:r>
              <a:rPr lang="en-US" altLang="en-US" sz="2800" dirty="0" smtClean="0"/>
              <a:t> Pouch</a:t>
            </a:r>
          </a:p>
          <a:p>
            <a:pPr lvl="1" eaLnBrk="1" hangingPunct="1"/>
            <a:r>
              <a:rPr lang="en-US" altLang="en-US" sz="2400" dirty="0" smtClean="0"/>
              <a:t>Inferior </a:t>
            </a:r>
            <a:r>
              <a:rPr lang="en-US" altLang="en-US" sz="2400" dirty="0" err="1" smtClean="0"/>
              <a:t>parathyroids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Thymus gland and </a:t>
            </a:r>
            <a:r>
              <a:rPr lang="en-US" altLang="en-US" sz="2400" dirty="0" err="1" smtClean="0"/>
              <a:t>thymic</a:t>
            </a:r>
            <a:r>
              <a:rPr lang="en-US" altLang="en-US" sz="2400" dirty="0" smtClean="0"/>
              <a:t> duct</a:t>
            </a:r>
          </a:p>
        </p:txBody>
      </p:sp>
      <p:pic>
        <p:nvPicPr>
          <p:cNvPr id="15364" name="Picture 5" descr="3rdpou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752600"/>
            <a:ext cx="3827463" cy="4840288"/>
          </a:xfrm>
          <a:noFill/>
        </p:spPr>
      </p:pic>
      <p:pic>
        <p:nvPicPr>
          <p:cNvPr id="5" name="Picture 4" descr="E:\paperweight\front pro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Branchial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z="2800" dirty="0" smtClean="0"/>
              <a:t>Fourth and Sixth </a:t>
            </a:r>
            <a:r>
              <a:rPr lang="en-US" altLang="en-US" sz="2800" dirty="0" err="1" smtClean="0"/>
              <a:t>Branchial</a:t>
            </a:r>
            <a:r>
              <a:rPr lang="en-US" altLang="en-US" sz="2800" dirty="0" smtClean="0"/>
              <a:t> arches fuse to form the laryngeal cartilages.</a:t>
            </a:r>
          </a:p>
          <a:p>
            <a:pPr eaLnBrk="1" hangingPunct="1"/>
            <a:r>
              <a:rPr lang="en-US" altLang="en-US" sz="2800" dirty="0" smtClean="0"/>
              <a:t>Fourth Arch</a:t>
            </a:r>
          </a:p>
          <a:p>
            <a:pPr lvl="1" eaLnBrk="1" hangingPunct="1"/>
            <a:r>
              <a:rPr lang="en-US" altLang="en-US" sz="2400" dirty="0" smtClean="0"/>
              <a:t>Muscles- </a:t>
            </a:r>
            <a:r>
              <a:rPr lang="en-US" altLang="en-US" sz="2400" dirty="0" err="1" smtClean="0"/>
              <a:t>cricothyroid</a:t>
            </a:r>
            <a:r>
              <a:rPr lang="en-US" altLang="en-US" sz="2400" dirty="0" smtClean="0"/>
              <a:t>, inferior pharyngeal constrictors</a:t>
            </a:r>
          </a:p>
          <a:p>
            <a:pPr lvl="1" eaLnBrk="1" hangingPunct="1"/>
            <a:r>
              <a:rPr lang="en-US" altLang="en-US" sz="2400" dirty="0" smtClean="0"/>
              <a:t>Nerve- </a:t>
            </a:r>
            <a:r>
              <a:rPr lang="en-US" altLang="en-US" sz="2400" b="1" i="1" dirty="0" smtClean="0"/>
              <a:t>Superior Laryngeal Nerve</a:t>
            </a:r>
          </a:p>
          <a:p>
            <a:pPr lvl="1" eaLnBrk="1" hangingPunct="1"/>
            <a:r>
              <a:rPr lang="en-US" altLang="en-US" sz="2400" dirty="0" smtClean="0"/>
              <a:t>Artery- Right </a:t>
            </a:r>
            <a:r>
              <a:rPr lang="en-US" altLang="en-US" sz="2400" dirty="0" err="1" smtClean="0"/>
              <a:t>Subclavian</a:t>
            </a:r>
            <a:r>
              <a:rPr lang="en-US" altLang="en-US" sz="2400" dirty="0" smtClean="0"/>
              <a:t>, Aortic arch</a:t>
            </a:r>
          </a:p>
          <a:p>
            <a:pPr eaLnBrk="1" hangingPunct="1"/>
            <a:r>
              <a:rPr lang="en-US" altLang="en-US" sz="2800" dirty="0" smtClean="0"/>
              <a:t>Fourth Pouch- superior </a:t>
            </a:r>
            <a:r>
              <a:rPr lang="en-US" altLang="en-US" sz="2800" dirty="0" err="1" smtClean="0"/>
              <a:t>parathyoid</a:t>
            </a:r>
            <a:r>
              <a:rPr lang="en-US" altLang="en-US" sz="2800" dirty="0" smtClean="0"/>
              <a:t> glands and </a:t>
            </a:r>
            <a:r>
              <a:rPr lang="en-US" altLang="en-US" sz="2800" dirty="0" err="1" smtClean="0"/>
              <a:t>parafollicular</a:t>
            </a:r>
            <a:r>
              <a:rPr lang="en-US" altLang="en-US" sz="2800" dirty="0" smtClean="0"/>
              <a:t> thyroid cells</a:t>
            </a:r>
          </a:p>
        </p:txBody>
      </p:sp>
      <p:pic>
        <p:nvPicPr>
          <p:cNvPr id="4" name="Picture 4" descr="E:\paperweight\front pro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0"/>
            <a:ext cx="2776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179</TotalTime>
  <Words>1219</Words>
  <Application>Microsoft Office PowerPoint</Application>
  <PresentationFormat>On-screen Show (4:3)</PresentationFormat>
  <Paragraphs>205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Median</vt:lpstr>
      <vt:lpstr>Cryptorchidism</vt:lpstr>
      <vt:lpstr>CAUSES</vt:lpstr>
      <vt:lpstr>Embryology and Anatomy</vt:lpstr>
      <vt:lpstr>Branchial system</vt:lpstr>
      <vt:lpstr>Branchial system</vt:lpstr>
      <vt:lpstr>Branchial system</vt:lpstr>
      <vt:lpstr>Branchial system</vt:lpstr>
      <vt:lpstr>Branchial system</vt:lpstr>
      <vt:lpstr>Branchial system</vt:lpstr>
      <vt:lpstr>Branchial system</vt:lpstr>
      <vt:lpstr>Branchial system</vt:lpstr>
      <vt:lpstr>Thyroid Gland</vt:lpstr>
      <vt:lpstr>Neck Masses</vt:lpstr>
      <vt:lpstr>Midline Neck Masses</vt:lpstr>
      <vt:lpstr>Thyroglossal Duct Cyst</vt:lpstr>
      <vt:lpstr>Thyroglossal Duct Cyst</vt:lpstr>
      <vt:lpstr>Thyroglossal Duct Cyst</vt:lpstr>
      <vt:lpstr>Cervical Thymic Cysts</vt:lpstr>
      <vt:lpstr>Plunging Ranula</vt:lpstr>
      <vt:lpstr>Plunging Ranula</vt:lpstr>
      <vt:lpstr>Lateral Neck Masses</vt:lpstr>
      <vt:lpstr>First Branchial Cleft Cysts</vt:lpstr>
      <vt:lpstr>First Branchial Cleft Cysts</vt:lpstr>
      <vt:lpstr>First Branchial Cleft Cysts</vt:lpstr>
      <vt:lpstr>Second Branchial Cleft Cysts</vt:lpstr>
      <vt:lpstr>Second Branchial Cleft Cysts</vt:lpstr>
      <vt:lpstr>Third Branchial Cleft Cysts</vt:lpstr>
      <vt:lpstr>Third Branchial Cleft Cysts</vt:lpstr>
      <vt:lpstr>Second and third cleft cyst</vt:lpstr>
      <vt:lpstr>Fourth Branchial Cleft Cysts</vt:lpstr>
      <vt:lpstr>Laryngoceles</vt:lpstr>
      <vt:lpstr>Laryngoceles</vt:lpstr>
      <vt:lpstr>Laryngoceles</vt:lpstr>
      <vt:lpstr>Dermoid and Teratoid Cysts</vt:lpstr>
      <vt:lpstr>Dermoid Cysts</vt:lpstr>
      <vt:lpstr>Teratoid Cysts and Teratomas</vt:lpstr>
      <vt:lpstr>Sternomastoid Tumor of Infancy (Psuedotumor)</vt:lpstr>
      <vt:lpstr>CYSTIC HYGROMA</vt:lpstr>
      <vt:lpstr>CYSTIC HYGROMA</vt:lpstr>
      <vt:lpstr>HEMANGIOMAs</vt:lpstr>
      <vt:lpstr>Conclusions</vt:lpstr>
      <vt:lpstr>THANKS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Cryptorchidism</dc:title>
  <dc:creator>nitin sharma</dc:creator>
  <cp:lastModifiedBy>nitin sharma</cp:lastModifiedBy>
  <cp:revision>21</cp:revision>
  <dcterms:created xsi:type="dcterms:W3CDTF">2006-08-16T00:00:00Z</dcterms:created>
  <dcterms:modified xsi:type="dcterms:W3CDTF">2018-09-15T01:42:25Z</dcterms:modified>
</cp:coreProperties>
</file>